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5" r:id="rId8"/>
    <p:sldId id="266" r:id="rId9"/>
    <p:sldId id="264" r:id="rId10"/>
    <p:sldId id="261" r:id="rId11"/>
    <p:sldId id="262"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7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E0ED057-D010-4C0E-9486-101A03852609}" type="datetimeFigureOut">
              <a:rPr lang="en-US"/>
              <a:pPr>
                <a:defRPr/>
              </a:pPr>
              <a:t>6/4/2013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38073A-573F-445F-B7C9-C44EBE8F73E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B77344-B011-481C-91F4-C2367630CC36}" type="datetimeFigureOut">
              <a:rPr lang="en-US"/>
              <a:pPr>
                <a:defRPr/>
              </a:pPr>
              <a:t>6/4/2013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060BF6-549C-4117-82A4-CFAEA727A1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31F925-1A8A-4380-82AB-FBF09304A6D1}" type="datetimeFigureOut">
              <a:rPr lang="en-US"/>
              <a:pPr>
                <a:defRPr/>
              </a:pPr>
              <a:t>6/4/2013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3F66A5-B00A-42F3-B3FB-8752651EC55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3358C9-FDCC-4449-B138-E69CBF1FC54B}" type="datetimeFigureOut">
              <a:rPr lang="en-US"/>
              <a:pPr>
                <a:defRPr/>
              </a:pPr>
              <a:t>6/4/2013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6A72E5-D25D-4F3A-9340-5F860DE1AE3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0469427-3BC9-46CD-BAAE-AB89AB2C8912}" type="datetimeFigureOut">
              <a:rPr lang="en-US"/>
              <a:pPr>
                <a:defRPr/>
              </a:pPr>
              <a:t>6/4/2013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5F0585-F05D-4EA4-8CFC-86DB2C71C85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145AC75-084C-46F3-B6C0-6364BF6822CA}" type="datetimeFigureOut">
              <a:rPr lang="en-US"/>
              <a:pPr>
                <a:defRPr/>
              </a:pPr>
              <a:t>6/4/2013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697007-B3FB-427D-922A-56D5EB30C9A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0F8E1BD-BBF6-4E1C-8EF1-F910BFE81264}" type="datetimeFigureOut">
              <a:rPr lang="en-US"/>
              <a:pPr>
                <a:defRPr/>
              </a:pPr>
              <a:t>6/4/2013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31F709B-DD00-4044-AEDD-E76E6A4145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E2B13B8-5E86-4883-B31A-2A9C9931A3CE}" type="datetimeFigureOut">
              <a:rPr lang="en-US"/>
              <a:pPr>
                <a:defRPr/>
              </a:pPr>
              <a:t>6/4/2013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2D90B4F-FA11-4900-BA58-66554F354FD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0B562D-0D1C-4684-81D4-7E845092D9A9}" type="datetimeFigureOut">
              <a:rPr lang="en-US"/>
              <a:pPr>
                <a:defRPr/>
              </a:pPr>
              <a:t>6/4/2013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86B3841-790B-4A9A-BC20-BD5B067F303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3C7726-59AE-4626-B8A6-9609F7A5A421}" type="datetimeFigureOut">
              <a:rPr lang="en-US"/>
              <a:pPr>
                <a:defRPr/>
              </a:pPr>
              <a:t>6/4/2013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1A6310-06AA-4D57-AF86-9E90190390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C0F603-7316-4E54-B6F8-AE8BC6BCDDF0}" type="datetimeFigureOut">
              <a:rPr lang="en-US"/>
              <a:pPr>
                <a:defRPr/>
              </a:pPr>
              <a:t>6/4/2013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8E9E10-7E2B-4A3B-BA63-FA81044C738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68A4345-18EB-404C-A241-9B523E37CE19}" type="datetimeFigureOut">
              <a:rPr lang="en-US"/>
              <a:pPr>
                <a:defRPr/>
              </a:pPr>
              <a:t>6/4/2013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92C2734-ADEC-4A84-86D5-6A04F9F7360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smtClean="0"/>
              <a:t>How Guyana Utilises the Web to Disseminate Data</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By:</a:t>
            </a:r>
          </a:p>
          <a:p>
            <a:pPr eaLnBrk="1" fontAlgn="auto" hangingPunct="1">
              <a:spcAft>
                <a:spcPts val="0"/>
              </a:spcAft>
              <a:buFont typeface="Arial" pitchFamily="34" charset="0"/>
              <a:buNone/>
              <a:defRPr/>
            </a:pPr>
            <a:r>
              <a:rPr lang="en-US" dirty="0" smtClean="0"/>
              <a:t>Frederick Deane</a:t>
            </a:r>
          </a:p>
          <a:p>
            <a:pPr eaLnBrk="1" fontAlgn="auto" hangingPunct="1">
              <a:spcAft>
                <a:spcPts val="0"/>
              </a:spcAft>
              <a:buFont typeface="Arial" pitchFamily="34"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Plans for the Future</a:t>
            </a:r>
          </a:p>
        </p:txBody>
      </p:sp>
      <p:sp>
        <p:nvSpPr>
          <p:cNvPr id="20482" name="Content Placeholder 2"/>
          <p:cNvSpPr>
            <a:spLocks noGrp="1"/>
          </p:cNvSpPr>
          <p:nvPr>
            <p:ph idx="1"/>
          </p:nvPr>
        </p:nvSpPr>
        <p:spPr/>
        <p:txBody>
          <a:bodyPr/>
          <a:lstStyle/>
          <a:p>
            <a:pPr eaLnBrk="1" hangingPunct="1"/>
            <a:r>
              <a:rPr lang="en-US" smtClean="0"/>
              <a:t>The BoS has been gearing at including all other line ministries within Guyana to have a central hub where data can be housed and disseminated to the public using the internet and through hard work and dedication towards this project and with the assistance of UNICEF we are in the position to launch our web version of Guy_D Info (an adaptation of DevInfo. UNICEF’s tool for dissemination).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a:xfrm>
            <a:off x="381000" y="228600"/>
            <a:ext cx="8229600" cy="5638800"/>
          </a:xfrm>
        </p:spPr>
        <p:txBody>
          <a:bodyPr/>
          <a:lstStyle/>
          <a:p>
            <a:pPr eaLnBrk="1" hangingPunct="1"/>
            <a:r>
              <a:rPr lang="en-US" smtClean="0"/>
              <a:t>With the launch of Guy_D Info for the web, it is believed that access to data on various sectors of the country would be much easier and faster by cutting out the red tape process of going through the individual agencies to access that data.</a:t>
            </a:r>
          </a:p>
          <a:p>
            <a:pPr eaLnBrk="1" hangingPunct="1"/>
            <a:r>
              <a:rPr lang="en-US" smtClean="0"/>
              <a:t>Finally with the concept of “Big Data” emerging globally, the BoS is looking to embrace this concept and flow in the direction of change to try and have data more readily available in multiple formats to suit society.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Concept of Dissemination</a:t>
            </a:r>
          </a:p>
        </p:txBody>
      </p:sp>
      <p:sp>
        <p:nvSpPr>
          <p:cNvPr id="14338" name="Content Placeholder 2"/>
          <p:cNvSpPr>
            <a:spLocks noGrp="1"/>
          </p:cNvSpPr>
          <p:nvPr>
            <p:ph idx="1"/>
          </p:nvPr>
        </p:nvSpPr>
        <p:spPr/>
        <p:txBody>
          <a:bodyPr/>
          <a:lstStyle/>
          <a:p>
            <a:pPr eaLnBrk="1" hangingPunct="1"/>
            <a:r>
              <a:rPr lang="en-US" smtClean="0"/>
              <a:t>The dissemination of data is the main conduit between a statistical body and the public or organizations that utilise the said data. Dissemination of data can take a number of forms ranging from simple publication via the press (conference or print), multimedia, and the World Wide Web.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381000" y="609600"/>
            <a:ext cx="8229600" cy="4525963"/>
          </a:xfrm>
        </p:spPr>
        <p:txBody>
          <a:bodyPr/>
          <a:lstStyle/>
          <a:p>
            <a:pPr eaLnBrk="1" hangingPunct="1"/>
            <a:r>
              <a:rPr lang="en-US" smtClean="0"/>
              <a:t>In the statistical division, dissemination of data plays a key role for everyone within a country and more over the world. It drives decision making in governments, the private and public sectors. Therefore, data should always be seen as public goods and the need for accurate and diversified ways of dissemination should be extremely important to the parties involved in the process.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sz="4000" smtClean="0"/>
              <a:t>Agencies that use the Web for Dissemination</a:t>
            </a:r>
          </a:p>
        </p:txBody>
      </p:sp>
      <p:sp>
        <p:nvSpPr>
          <p:cNvPr id="16386" name="Content Placeholder 2"/>
          <p:cNvSpPr>
            <a:spLocks noGrp="1"/>
          </p:cNvSpPr>
          <p:nvPr>
            <p:ph idx="1"/>
          </p:nvPr>
        </p:nvSpPr>
        <p:spPr/>
        <p:txBody>
          <a:bodyPr/>
          <a:lstStyle/>
          <a:p>
            <a:pPr eaLnBrk="1" hangingPunct="1"/>
            <a:r>
              <a:rPr lang="en-US" smtClean="0"/>
              <a:t>The Bureau of Statistics (BoS) is responsible for the dissemination of data within Guyana but an important point to note is that we are not the sole agency of dissemination. The BoS releases all available data gathered and processed from surveys and day to day activities such as the census of the country,  imports and exports as well as the country’s pricing index.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381000" y="381000"/>
            <a:ext cx="8229600" cy="5943600"/>
          </a:xfrm>
        </p:spPr>
        <p:txBody>
          <a:bodyPr/>
          <a:lstStyle/>
          <a:p>
            <a:pPr eaLnBrk="1" hangingPunct="1"/>
            <a:r>
              <a:rPr lang="en-US" smtClean="0"/>
              <a:t>All this data is released on the website of the BoS and available for download to the public for free.</a:t>
            </a:r>
          </a:p>
          <a:p>
            <a:pPr eaLnBrk="1" hangingPunct="1"/>
            <a:r>
              <a:rPr lang="en-US" smtClean="0"/>
              <a:t>The BoS disseminates data in keeping with the requirements of our Statistical Act, which prohibits us from disseminating micro-data through the web but allows only summarised or aggregative data at small area level (Population), section level (Trade), sub-group level (Prices), socio-economic at national or sub-national levels.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p:cNvSpPr>
          <p:nvPr>
            <p:ph type="body" idx="1"/>
          </p:nvPr>
        </p:nvSpPr>
        <p:spPr>
          <a:xfrm>
            <a:off x="381000" y="533400"/>
            <a:ext cx="8229600" cy="5791200"/>
          </a:xfrm>
        </p:spPr>
        <p:txBody>
          <a:bodyPr/>
          <a:lstStyle/>
          <a:p>
            <a:pPr eaLnBrk="1" hangingPunct="1"/>
            <a:r>
              <a:rPr lang="en-US" smtClean="0"/>
              <a:t>Data or info at more disaggregated levels is disseminated on request that is justified and at the discretion of the Chief Statistician, who has to ensure that the law (The Statistical Act) is not violated. If this request is approved the data is not disseminated via the web but directly to the requesting party who has to give commitments that he would not pass on that data to a third party without first obtaining the permission of the BoS.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r>
              <a:rPr lang="en-US" sz="4000" smtClean="0"/>
              <a:t>Other Key Agencies that Disseminate Data via the Web</a:t>
            </a:r>
          </a:p>
        </p:txBody>
      </p:sp>
      <p:sp>
        <p:nvSpPr>
          <p:cNvPr id="22531" name="Rectangle 3"/>
          <p:cNvSpPr>
            <a:spLocks noGrp="1"/>
          </p:cNvSpPr>
          <p:nvPr>
            <p:ph type="body" idx="1"/>
          </p:nvPr>
        </p:nvSpPr>
        <p:spPr/>
        <p:txBody>
          <a:bodyPr/>
          <a:lstStyle/>
          <a:p>
            <a:r>
              <a:rPr lang="en-US" sz="2800" smtClean="0"/>
              <a:t>Ministry of Finance – The BoS falls under the arm of this ministry. The Ministry of Finance disseminates data on the country’s budget estimates, quarterly progress as well as the progress of the Millennium Development Goals.</a:t>
            </a:r>
          </a:p>
          <a:p>
            <a:r>
              <a:rPr lang="en-US" sz="2800" smtClean="0"/>
              <a:t>Bank of Guyana – The Bank of Guyana disseminates data on the foreign exchange rates, as well as statistical bulletins on the performance of the country’s banking sector.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body" idx="1"/>
          </p:nvPr>
        </p:nvSpPr>
        <p:spPr>
          <a:xfrm>
            <a:off x="381000" y="381000"/>
            <a:ext cx="8229600" cy="5791200"/>
          </a:xfrm>
        </p:spPr>
        <p:txBody>
          <a:bodyPr/>
          <a:lstStyle/>
          <a:p>
            <a:r>
              <a:rPr lang="en-US" smtClean="0"/>
              <a:t>Other Line Ministries of Guyana disseminate data with respect to their field via the web such as:</a:t>
            </a:r>
          </a:p>
          <a:p>
            <a:pPr lvl="1"/>
            <a:r>
              <a:rPr lang="en-US" smtClean="0"/>
              <a:t>Ministry of Education</a:t>
            </a:r>
          </a:p>
          <a:p>
            <a:pPr lvl="1"/>
            <a:r>
              <a:rPr lang="en-US" smtClean="0"/>
              <a:t>Ministry of Labour, Human Services &amp; Social Security</a:t>
            </a:r>
          </a:p>
          <a:p>
            <a:pPr lvl="1"/>
            <a:r>
              <a:rPr lang="en-US" smtClean="0"/>
              <a:t>Ministry of Culture, Youth &amp; Sport</a:t>
            </a:r>
          </a:p>
          <a:p>
            <a:pPr lvl="1"/>
            <a:r>
              <a:rPr lang="en-US" smtClean="0"/>
              <a:t>Ministry of Health</a:t>
            </a:r>
          </a:p>
          <a:p>
            <a:pPr lvl="1"/>
            <a:r>
              <a:rPr lang="en-US" smtClean="0"/>
              <a:t>Ministry of Natural Resources &amp; The Environment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en-US" smtClean="0"/>
              <a:t>Producers &amp; Users of Data</a:t>
            </a:r>
          </a:p>
        </p:txBody>
      </p:sp>
      <p:sp>
        <p:nvSpPr>
          <p:cNvPr id="19458" name="Rectangle 3"/>
          <p:cNvSpPr>
            <a:spLocks noGrp="1"/>
          </p:cNvSpPr>
          <p:nvPr>
            <p:ph type="body" idx="1"/>
          </p:nvPr>
        </p:nvSpPr>
        <p:spPr/>
        <p:txBody>
          <a:bodyPr/>
          <a:lstStyle/>
          <a:p>
            <a:pPr eaLnBrk="1" hangingPunct="1">
              <a:lnSpc>
                <a:spcPct val="90000"/>
              </a:lnSpc>
            </a:pPr>
            <a:r>
              <a:rPr lang="en-US" smtClean="0"/>
              <a:t>As mentioned before the BoS is not the sole disseminator of data in Guyana. Other key agencies such as the Ministries of Health, Education and Labour also disseminate data related to their field via their websites. The BoS in turn uses that data produced by these agencies to update Guyana’s adaption of DevInfo, called Guy_D Info. Guy_D Info is another form of dissemination of data by the BoS.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676</Words>
  <Application>Microsoft Office PowerPoint</Application>
  <PresentationFormat>On-screen Show (4:3)</PresentationFormat>
  <Paragraphs>26</Paragraphs>
  <Slides>11</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11</vt:i4>
      </vt:variant>
    </vt:vector>
  </HeadingPairs>
  <TitlesOfParts>
    <vt:vector size="14" baseType="lpstr">
      <vt:lpstr>Arial</vt:lpstr>
      <vt:lpstr>Calibri</vt:lpstr>
      <vt:lpstr>Office Theme</vt:lpstr>
      <vt:lpstr>How Guyana Utilises the Web to Disseminate Data</vt:lpstr>
      <vt:lpstr>Concept of Dissemination</vt:lpstr>
      <vt:lpstr>Slide 3</vt:lpstr>
      <vt:lpstr>Agencies that use the Web for Dissemination</vt:lpstr>
      <vt:lpstr>Slide 5</vt:lpstr>
      <vt:lpstr>Slide 6</vt:lpstr>
      <vt:lpstr>Other Key Agencies that Disseminate Data via the Web</vt:lpstr>
      <vt:lpstr>Slide 8</vt:lpstr>
      <vt:lpstr>Producers &amp; Users of Data</vt:lpstr>
      <vt:lpstr>Plans for the Future</vt:lpstr>
      <vt:lpstr>Slide 11</vt:lpstr>
    </vt:vector>
  </TitlesOfParts>
  <Company>Bureau of Statistics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Guyana Uses the Web to Disseminate Data</dc:title>
  <dc:creator>fdeane</dc:creator>
  <cp:lastModifiedBy>bumpa</cp:lastModifiedBy>
  <cp:revision>22</cp:revision>
  <dcterms:created xsi:type="dcterms:W3CDTF">2013-05-31T17:25:07Z</dcterms:created>
  <dcterms:modified xsi:type="dcterms:W3CDTF">2013-06-04T19:56:45Z</dcterms:modified>
</cp:coreProperties>
</file>